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93" r:id="rId2"/>
    <p:sldId id="259" r:id="rId3"/>
    <p:sldId id="294" r:id="rId4"/>
    <p:sldId id="321" r:id="rId5"/>
    <p:sldId id="324" r:id="rId6"/>
    <p:sldId id="325" r:id="rId7"/>
    <p:sldId id="326" r:id="rId8"/>
    <p:sldId id="327" r:id="rId9"/>
    <p:sldId id="376" r:id="rId10"/>
    <p:sldId id="329" r:id="rId11"/>
    <p:sldId id="330" r:id="rId12"/>
    <p:sldId id="377" r:id="rId13"/>
    <p:sldId id="378" r:id="rId14"/>
    <p:sldId id="335" r:id="rId15"/>
    <p:sldId id="379" r:id="rId16"/>
    <p:sldId id="380" r:id="rId17"/>
    <p:sldId id="331" r:id="rId18"/>
    <p:sldId id="381" r:id="rId19"/>
    <p:sldId id="332" r:id="rId20"/>
    <p:sldId id="382" r:id="rId21"/>
    <p:sldId id="383" r:id="rId22"/>
    <p:sldId id="384" r:id="rId23"/>
    <p:sldId id="333" r:id="rId24"/>
    <p:sldId id="296" r:id="rId25"/>
    <p:sldId id="337" r:id="rId26"/>
    <p:sldId id="338" r:id="rId27"/>
    <p:sldId id="336" r:id="rId28"/>
    <p:sldId id="339" r:id="rId29"/>
    <p:sldId id="340" r:id="rId30"/>
    <p:sldId id="341" r:id="rId31"/>
    <p:sldId id="342" r:id="rId32"/>
    <p:sldId id="343" r:id="rId33"/>
    <p:sldId id="374" r:id="rId34"/>
    <p:sldId id="345" r:id="rId35"/>
    <p:sldId id="375" r:id="rId36"/>
    <p:sldId id="346" r:id="rId37"/>
    <p:sldId id="348" r:id="rId38"/>
    <p:sldId id="349" r:id="rId39"/>
    <p:sldId id="334" r:id="rId40"/>
    <p:sldId id="350" r:id="rId41"/>
    <p:sldId id="351" r:id="rId42"/>
    <p:sldId id="352" r:id="rId43"/>
    <p:sldId id="353" r:id="rId44"/>
    <p:sldId id="354" r:id="rId45"/>
    <p:sldId id="356" r:id="rId46"/>
    <p:sldId id="357" r:id="rId47"/>
    <p:sldId id="359" r:id="rId48"/>
    <p:sldId id="358" r:id="rId49"/>
    <p:sldId id="360" r:id="rId50"/>
    <p:sldId id="361" r:id="rId51"/>
    <p:sldId id="363" r:id="rId52"/>
    <p:sldId id="367" r:id="rId53"/>
    <p:sldId id="364" r:id="rId54"/>
    <p:sldId id="368" r:id="rId55"/>
    <p:sldId id="365" r:id="rId56"/>
    <p:sldId id="369" r:id="rId57"/>
    <p:sldId id="370" r:id="rId58"/>
    <p:sldId id="366" r:id="rId59"/>
    <p:sldId id="362" r:id="rId60"/>
    <p:sldId id="371" r:id="rId61"/>
    <p:sldId id="372" r:id="rId62"/>
    <p:sldId id="373" r:id="rId63"/>
    <p:sldId id="297" r:id="rId64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67"/>
    </p:embeddedFont>
    <p:embeddedFont>
      <p:font typeface="맑은 고딕" panose="020B0503020000020004" pitchFamily="34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9B7"/>
    <a:srgbClr val="A4C3E2"/>
    <a:srgbClr val="A7C86E"/>
    <a:srgbClr val="87B2D8"/>
    <a:srgbClr val="536C2A"/>
    <a:srgbClr val="97E1FF"/>
    <a:srgbClr val="435822"/>
    <a:srgbClr val="5F7C30"/>
    <a:srgbClr val="93BB51"/>
    <a:srgbClr val="12D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0" autoAdjust="0"/>
    <p:restoredTop sz="96395" autoAdjust="0"/>
  </p:normalViewPr>
  <p:slideViewPr>
    <p:cSldViewPr>
      <p:cViewPr varScale="1">
        <p:scale>
          <a:sx n="72" d="100"/>
          <a:sy n="72" d="100"/>
        </p:scale>
        <p:origin x="15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7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6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040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89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21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0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99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8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1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4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239449" y="2132856"/>
            <a:ext cx="4653031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lvl="0" algn="l" defTabSz="914400" rtl="0" eaLnBrk="1" latinLnBrk="1" hangingPunct="1">
              <a:spcBef>
                <a:spcPct val="0"/>
              </a:spcBef>
              <a:buNone/>
            </a:pP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382913" y="2708920"/>
            <a:ext cx="5579734" cy="12445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600" b="1" dirty="0"/>
              <a:t>Proyecto Final </a:t>
            </a:r>
            <a:br>
              <a:rPr lang="en-US" altLang="ko-KR" sz="3600" b="1" dirty="0"/>
            </a:br>
            <a:r>
              <a:rPr lang="en-US" altLang="ko-KR" sz="3600" b="1" dirty="0" err="1"/>
              <a:t>Ciencia</a:t>
            </a:r>
            <a:r>
              <a:rPr lang="en-US" altLang="ko-KR" sz="3600" b="1" dirty="0"/>
              <a:t> de </a:t>
            </a:r>
            <a:r>
              <a:rPr lang="en-US" altLang="ko-KR" sz="3600" b="1" dirty="0" err="1"/>
              <a:t>Datos</a:t>
            </a:r>
            <a:r>
              <a:rPr lang="en-US" altLang="ko-KR" sz="3600" b="1" dirty="0"/>
              <a:t> </a:t>
            </a:r>
            <a:r>
              <a:rPr lang="en-US" altLang="ko-KR" sz="3600" b="1" dirty="0" err="1"/>
              <a:t>en</a:t>
            </a:r>
            <a:r>
              <a:rPr lang="en-US" altLang="ko-KR" sz="3600" b="1" dirty="0"/>
              <a:t> Python</a:t>
            </a:r>
            <a:endParaRPr lang="ko-KR" altLang="en-US" sz="3600" b="1" dirty="0"/>
          </a:p>
        </p:txBody>
      </p:sp>
      <p:sp>
        <p:nvSpPr>
          <p:cNvPr id="18" name="직사각형 17"/>
          <p:cNvSpPr/>
          <p:nvPr/>
        </p:nvSpPr>
        <p:spPr>
          <a:xfrm>
            <a:off x="5676622" y="5157192"/>
            <a:ext cx="3453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+mj-lt"/>
                <a:ea typeface="맑은 고딕" pitchFamily="50" charset="-127"/>
                <a:cs typeface="굴림" pitchFamily="50" charset="-127"/>
              </a:rPr>
              <a:t>René Ronaldo Godoy Mejía – 23005126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+mj-lt"/>
                <a:ea typeface="맑은 고딕" pitchFamily="50" charset="-127"/>
                <a:cs typeface="굴림" pitchFamily="50" charset="-127"/>
              </a:rPr>
              <a:t>José Guillermo Gordillo López – 23003971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+mj-lt"/>
                <a:ea typeface="맑은 고딕" pitchFamily="50" charset="-127"/>
                <a:cs typeface="굴림" pitchFamily="50" charset="-127"/>
              </a:rPr>
              <a:t>Marvin Fernando Carrillo Robles  -  14003303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Creación</a:t>
            </a:r>
            <a:r>
              <a:rPr lang="en-US" altLang="ko-KR" dirty="0"/>
              <a:t> del </a:t>
            </a:r>
            <a:r>
              <a:rPr lang="en-US" altLang="ko-KR" dirty="0" err="1"/>
              <a:t>archivo</a:t>
            </a:r>
            <a:r>
              <a:rPr lang="en-US" altLang="ko-KR" dirty="0"/>
              <a:t> txt </a:t>
            </a:r>
            <a:r>
              <a:rPr lang="en-US" altLang="ko-KR" dirty="0" err="1"/>
              <a:t>en</a:t>
            </a:r>
            <a:r>
              <a:rPr lang="en-US" altLang="ko-KR" dirty="0"/>
              <a:t> Python para </a:t>
            </a:r>
            <a:r>
              <a:rPr lang="en-US" altLang="ko-KR" dirty="0" err="1"/>
              <a:t>conectarse</a:t>
            </a:r>
            <a:r>
              <a:rPr lang="en-US" altLang="ko-KR" dirty="0"/>
              <a:t> a SQL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B1487-28FB-1751-0B4D-915976B1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" y="1700808"/>
            <a:ext cx="91392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53560-238E-5A77-0EF2-43984881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7400925" cy="280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C78A3-A6C6-A6FB-2119-366C312B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790603"/>
            <a:ext cx="45004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8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97563-D743-CEFA-26E5-6B0688F7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24" y="1124744"/>
            <a:ext cx="53639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2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97563-D743-CEFA-26E5-6B0688F7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24" y="1124744"/>
            <a:ext cx="53639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86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62E98-D4AF-C034-DC8B-E50DBD95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268760"/>
            <a:ext cx="890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62E98-D4AF-C034-DC8B-E50DBD95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268760"/>
            <a:ext cx="890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2A884-51D6-6B2C-AC3C-07702DFE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9144000" cy="4107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5CA7F-6C03-F42E-1BA7-8F038AAA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5263313"/>
            <a:ext cx="58674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183A2-D5D5-AAB9-BEA5-350B2953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172"/>
            <a:ext cx="9144000" cy="37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9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3754-0AA0-8359-CBA8-90D258AA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152525"/>
            <a:ext cx="63436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31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B6DF2-7121-0623-C8D4-E75BC0E1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052736"/>
            <a:ext cx="3552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 rot="609255">
            <a:off x="6116520" y="3474516"/>
            <a:ext cx="224389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Contenido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0672" y="2838777"/>
            <a:ext cx="2647589" cy="545925"/>
            <a:chOff x="5234930" y="819380"/>
            <a:chExt cx="2647589" cy="545925"/>
          </a:xfrm>
        </p:grpSpPr>
        <p:sp>
          <p:nvSpPr>
            <p:cNvPr id="2" name="타원 1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234930" y="842085"/>
              <a:ext cx="2647589" cy="523220"/>
              <a:chOff x="5234930" y="842085"/>
              <a:chExt cx="2647589" cy="523220"/>
            </a:xfrm>
          </p:grpSpPr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5728623" y="919101"/>
                <a:ext cx="215389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1600" b="1" dirty="0">
                    <a:ln w="3175">
                      <a:noFill/>
                    </a:ln>
                    <a:latin typeface="+mj-lt"/>
                    <a:ea typeface="맑은 고딕" pitchFamily="50" charset="-127"/>
                  </a:rPr>
                  <a:t>ETL</a:t>
                </a:r>
              </a:p>
            </p:txBody>
          </p:sp>
          <p:sp>
            <p:nvSpPr>
              <p:cNvPr id="81" name="TextBox 13"/>
              <p:cNvSpPr txBox="1">
                <a:spLocks noChangeArrowheads="1"/>
              </p:cNvSpPr>
              <p:nvPr/>
            </p:nvSpPr>
            <p:spPr bwMode="auto">
              <a:xfrm>
                <a:off x="5234930" y="842085"/>
                <a:ext cx="55015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8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412222" y="3626323"/>
            <a:ext cx="2700913" cy="628283"/>
            <a:chOff x="4216315" y="1867139"/>
            <a:chExt cx="2700913" cy="628283"/>
          </a:xfrm>
        </p:grpSpPr>
        <p:grpSp>
          <p:nvGrpSpPr>
            <p:cNvPr id="38" name="그룹 37"/>
            <p:cNvGrpSpPr/>
            <p:nvPr/>
          </p:nvGrpSpPr>
          <p:grpSpPr>
            <a:xfrm>
              <a:off x="4227082" y="1867139"/>
              <a:ext cx="2690146" cy="597505"/>
              <a:chOff x="3565690" y="1043211"/>
              <a:chExt cx="2690146" cy="597505"/>
            </a:xfrm>
          </p:grpSpPr>
          <p:sp>
            <p:nvSpPr>
              <p:cNvPr id="44" name="타원 43"/>
              <p:cNvSpPr/>
              <p:nvPr/>
            </p:nvSpPr>
            <p:spPr>
              <a:xfrm rot="2700000">
                <a:off x="3565690" y="1117021"/>
                <a:ext cx="523695" cy="523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1" name="Text Box 5"/>
              <p:cNvSpPr txBox="1">
                <a:spLocks noChangeArrowheads="1"/>
              </p:cNvSpPr>
              <p:nvPr/>
            </p:nvSpPr>
            <p:spPr bwMode="auto">
              <a:xfrm>
                <a:off x="4101940" y="1043211"/>
                <a:ext cx="215389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1600" b="1" dirty="0">
                    <a:ln w="3175">
                      <a:noFill/>
                    </a:ln>
                    <a:latin typeface="+mj-lt"/>
                    <a:ea typeface="맑은 고딕" pitchFamily="50" charset="-127"/>
                  </a:rPr>
                  <a:t>Analytics </a:t>
                </a:r>
              </a:p>
            </p:txBody>
          </p:sp>
        </p:grp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4216315" y="1972202"/>
              <a:ext cx="55015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800" b="1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91707" y="4561489"/>
            <a:ext cx="2700913" cy="545925"/>
            <a:chOff x="5225965" y="819380"/>
            <a:chExt cx="2700913" cy="545925"/>
          </a:xfrm>
        </p:grpSpPr>
        <p:sp>
          <p:nvSpPr>
            <p:cNvPr id="66" name="타원 65"/>
            <p:cNvSpPr/>
            <p:nvPr/>
          </p:nvSpPr>
          <p:spPr>
            <a:xfrm rot="2700000">
              <a:off x="5236732" y="819380"/>
              <a:ext cx="523695" cy="523695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5225965" y="842085"/>
              <a:ext cx="2700913" cy="523220"/>
              <a:chOff x="5225965" y="842085"/>
              <a:chExt cx="2700913" cy="523220"/>
            </a:xfrm>
          </p:grpSpPr>
          <p:sp>
            <p:nvSpPr>
              <p:cNvPr id="80" name="Text Box 5"/>
              <p:cNvSpPr txBox="1">
                <a:spLocks noChangeArrowheads="1"/>
              </p:cNvSpPr>
              <p:nvPr/>
            </p:nvSpPr>
            <p:spPr bwMode="auto">
              <a:xfrm>
                <a:off x="5772982" y="898116"/>
                <a:ext cx="215389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vl="0" fontAlgn="base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굴림" pitchFamily="50" charset="-127"/>
                  </a:defRPr>
                </a:lvl1pPr>
              </a:lstStyle>
              <a:p>
                <a:r>
                  <a:rPr lang="es-MX" altLang="ko-KR" sz="1600" b="1" dirty="0">
                    <a:ln w="3175">
                      <a:noFill/>
                    </a:ln>
                    <a:latin typeface="+mj-lt"/>
                    <a:ea typeface="맑은 고딕" pitchFamily="50" charset="-127"/>
                  </a:rPr>
                  <a:t>Preguntas de negocio</a:t>
                </a:r>
                <a:endParaRPr lang="en-US" altLang="ko-KR" sz="1600" b="1" dirty="0">
                  <a:ln w="3175">
                    <a:noFill/>
                  </a:ln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74" name="TextBox 13"/>
              <p:cNvSpPr txBox="1">
                <a:spLocks noChangeArrowheads="1"/>
              </p:cNvSpPr>
              <p:nvPr/>
            </p:nvSpPr>
            <p:spPr bwMode="auto">
              <a:xfrm>
                <a:off x="5225965" y="842085"/>
                <a:ext cx="55015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8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B6DF2-7121-0623-C8D4-E75BC0E1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052736"/>
            <a:ext cx="35528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0D904-375F-608B-1107-E3C6FE67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95375"/>
            <a:ext cx="8286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V</a:t>
            </a:r>
            <a:r>
              <a:rPr lang="en-US" altLang="ko-KR" dirty="0" err="1"/>
              <a:t>inculación</a:t>
            </a:r>
            <a:r>
              <a:rPr lang="en-US" altLang="ko-KR" dirty="0"/>
              <a:t> de Python con </a:t>
            </a:r>
            <a:r>
              <a:rPr lang="en-US" altLang="ko-KR" dirty="0" err="1"/>
              <a:t>el</a:t>
            </a:r>
            <a:r>
              <a:rPr lang="en-US" altLang="ko-KR" dirty="0"/>
              <a:t> txt, SQL y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archivos</a:t>
            </a:r>
            <a:r>
              <a:rPr lang="en-US" altLang="ko-KR" dirty="0"/>
              <a:t> CSV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B6283-D174-F1BA-21A6-E31D81BA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1128712"/>
            <a:ext cx="91344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821979" y="4519207"/>
            <a:ext cx="3294017" cy="720195"/>
            <a:chOff x="2937605" y="3045155"/>
            <a:chExt cx="3294017" cy="720195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3045155"/>
              <a:ext cx="3233263" cy="707886"/>
              <a:chOff x="2998359" y="3045155"/>
              <a:chExt cx="3233263" cy="707886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14816" y="3045155"/>
                <a:ext cx="2616806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s-MX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A</a:t>
                </a:r>
                <a:r>
                  <a:rPr kumimoji="1" lang="en-US" altLang="ko-KR" sz="4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nalytics</a:t>
                </a:r>
                <a:endParaRPr kumimoji="1"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73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1. ¿En qué país y que avión se encuentra entre el 85% y el 70% de la cantidad de aterrizajes? Proporcione el nombre del país y el nombre del avión.</a:t>
            </a:r>
            <a:endParaRPr lang="ko-KR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8CE8B-06C0-2430-3EAE-921F7B34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5" y="1628800"/>
            <a:ext cx="857839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1. ¿En qué país y que avión se encuentra entre el 85% y el 70% de la cantidad de aterrizajes? Proporcione el nombre del país y el nombre del avión.</a:t>
            </a:r>
            <a:endParaRPr lang="ko-KR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49F6-3F41-2C48-C3A8-0A99EA80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6" y="1196752"/>
            <a:ext cx="705826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1. ¿En qué país y que avión se encuentra entre el 85% y el 70% de la cantidad de aterrizajes? Proporcione el nombre del país y el nombre del avión.</a:t>
            </a:r>
            <a:endParaRPr lang="ko-KR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2341B-BB46-C4CB-44F7-9FC12C52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1340768"/>
            <a:ext cx="839999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04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2. ¿Indique cuál es el aeropuerto con la temperatura más alta registrada en los datos?</a:t>
            </a:r>
            <a:endParaRPr lang="ko-KR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82237-C355-98B2-C715-8BE35B8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756"/>
            <a:ext cx="9144000" cy="35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67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2. ¿Indique cuál es el aeropuerto con la temperatura más alta registrada en los datos?</a:t>
            </a:r>
            <a:endParaRPr lang="ko-KR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BDCA-1C5D-E174-0EBD-F7CC0D32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7" y="1196752"/>
            <a:ext cx="818772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50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3. ¿Cuál es la aerolínea con la menor cantidad de vuelos registrados, indique cuantos vuelos, el código de la aerolínea, y el nombre completo?</a:t>
            </a:r>
            <a:endParaRPr lang="ko-KR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B352-41B6-843F-435B-BD477804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9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821979" y="4519207"/>
            <a:ext cx="3294017" cy="720195"/>
            <a:chOff x="2937605" y="3045155"/>
            <a:chExt cx="3294017" cy="720195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3045155"/>
              <a:ext cx="3233263" cy="707886"/>
              <a:chOff x="2998359" y="3045155"/>
              <a:chExt cx="3233263" cy="707886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14816" y="3045155"/>
                <a:ext cx="2616806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ETL</a:t>
                </a:r>
                <a:endParaRPr kumimoji="1"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600" dirty="0"/>
              <a:t>4. Indique la media, median, mínimo, máximo y desviación estándar de las millas recorridas por cada avión, debe mostrar el nombre del avión y la información estadística en columnas adicionales</a:t>
            </a:r>
            <a:endParaRPr lang="ko-KR" alt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E8C7A-3557-749F-09F1-D5943EA7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5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Muestre un cubo de información incluyendo la información de todas las tablas proporcionadas.</a:t>
            </a:r>
            <a:endParaRPr lang="ko-KR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502A4-A452-7B4B-DC10-FCEDA75C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2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3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a. Indique la cantidad de filas y columnas</a:t>
            </a:r>
            <a:endParaRPr lang="ko-KR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F9D79-792D-AD3D-BD84-8CCE9A43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665537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0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b. Indique cuántas y cuáles son las variables categóricas, continuas, discretas y de fecha y hora.</a:t>
            </a:r>
            <a:endParaRPr lang="ko-KR" altLang="en-US" sz="1800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0923014-E618-21EA-5348-3BF7B5F5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9000"/>
            <a:ext cx="2468571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4875D-DEB3-26D6-16C9-8A028B20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269000"/>
            <a:ext cx="29590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b. Indique cuántas y cuáles son las variables categóricas, continuas, discretas y de fecha y hora.</a:t>
            </a:r>
            <a:endParaRPr lang="ko-KR" alt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9FEF9-948C-1A86-4BF6-5AA968A5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0" y="980728"/>
            <a:ext cx="69553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1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b. Indique cuántas y cuáles son las variables categóricas, continuas, discretas y de fecha y hora.</a:t>
            </a:r>
            <a:endParaRPr lang="ko-KR" altLang="en-US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FA3DB8-1FCC-E963-926F-502C5B3F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3817951" cy="2766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3233C6-8C96-D17B-D8FE-52CD9A73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" y="4293096"/>
            <a:ext cx="9144000" cy="20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9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c. Muestra de gráficas</a:t>
            </a:r>
            <a:endParaRPr lang="ko-KR" alt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0FC26-633C-FCB1-D09B-0A7646AD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79"/>
            <a:ext cx="52863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ABD06-4D01-34BD-9154-C6F1281A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71" y="1628800"/>
            <a:ext cx="388543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1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c. Muestra de gráficas</a:t>
            </a:r>
            <a:endParaRPr lang="ko-KR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6E13C-AB8E-EEB8-C746-234E017B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0" y="1066469"/>
            <a:ext cx="415290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6C5E4-1FAD-BEDB-1C9D-97F15529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6" y="2636912"/>
            <a:ext cx="3681818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4769C-034D-DBB0-AE1F-CEC8D20E7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36912"/>
            <a:ext cx="36248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altLang="ko-KR" sz="1800" dirty="0"/>
              <a:t>5. c. Muestra de gráficas</a:t>
            </a:r>
            <a:endParaRPr lang="ko-KR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991B-460B-90D7-35EA-7E78905C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" y="980728"/>
            <a:ext cx="5619750" cy="2085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4DAB5-D95D-0BD0-01FC-1968312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31" y="3088407"/>
            <a:ext cx="583368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6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821979" y="4519207"/>
            <a:ext cx="5439287" cy="720195"/>
            <a:chOff x="2937605" y="3045155"/>
            <a:chExt cx="5439287" cy="720195"/>
          </a:xfrm>
        </p:grpSpPr>
        <p:sp>
          <p:nvSpPr>
            <p:cNvPr id="10" name="타원 9"/>
            <p:cNvSpPr/>
            <p:nvPr/>
          </p:nvSpPr>
          <p:spPr>
            <a:xfrm rot="2700000">
              <a:off x="2937605" y="3068311"/>
              <a:ext cx="697039" cy="697039"/>
            </a:xfrm>
            <a:prstGeom prst="ellipse">
              <a:avLst/>
            </a:prstGeom>
            <a:solidFill>
              <a:srgbClr val="3A8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998359" y="3045155"/>
              <a:ext cx="5378533" cy="707886"/>
              <a:chOff x="2998359" y="3045155"/>
              <a:chExt cx="5378533" cy="707886"/>
            </a:xfrm>
          </p:grpSpPr>
          <p:sp>
            <p:nvSpPr>
              <p:cNvPr id="23" name="Text Box 4"/>
              <p:cNvSpPr txBox="1">
                <a:spLocks noChangeArrowheads="1"/>
              </p:cNvSpPr>
              <p:nvPr/>
            </p:nvSpPr>
            <p:spPr bwMode="auto">
              <a:xfrm>
                <a:off x="2998359" y="3111308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ln w="3175">
                      <a:solidFill>
                        <a:schemeClr val="bg1">
                          <a:alpha val="14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03</a:t>
                </a:r>
                <a:endParaRPr kumimoji="1" lang="ko-KR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14815" y="3045155"/>
                <a:ext cx="4762077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s-MX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P</a:t>
                </a:r>
                <a:r>
                  <a:rPr kumimoji="1" lang="en-US" altLang="ko-KR" sz="4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reguntas</a:t>
                </a:r>
                <a:r>
                  <a:rPr kumimoji="1" lang="en-US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 de </a:t>
                </a:r>
                <a:r>
                  <a:rPr kumimoji="1" lang="en-US" altLang="ko-KR" sz="4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50800" dist="50800" dir="5400000" algn="ctr" rotWithShape="0">
                        <a:srgbClr val="000000">
                          <a:alpha val="0"/>
                        </a:srgbClr>
                      </a:outerShdw>
                    </a:effectLst>
                    <a:latin typeface="+mj-lt"/>
                    <a:ea typeface="맑은 고딕" pitchFamily="50" charset="-127"/>
                    <a:cs typeface="굴림" pitchFamily="50" charset="-127"/>
                  </a:rPr>
                  <a:t>Negocio</a:t>
                </a:r>
                <a:endParaRPr kumimoji="1"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289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Exploración</a:t>
            </a:r>
            <a:r>
              <a:rPr lang="en-US" altLang="ko-KR" dirty="0"/>
              <a:t> de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datos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648072"/>
          </a:xfrm>
        </p:spPr>
        <p:txBody>
          <a:bodyPr/>
          <a:lstStyle/>
          <a:p>
            <a:r>
              <a:rPr lang="en-US" altLang="ko-KR" dirty="0"/>
              <a:t>Se </a:t>
            </a:r>
            <a:r>
              <a:rPr lang="en-US" altLang="ko-KR" dirty="0" err="1"/>
              <a:t>procedió</a:t>
            </a:r>
            <a:r>
              <a:rPr lang="en-US" altLang="ko-KR" dirty="0"/>
              <a:t> a </a:t>
            </a:r>
            <a:r>
              <a:rPr lang="en-US" altLang="ko-KR" dirty="0" err="1"/>
              <a:t>hacer</a:t>
            </a:r>
            <a:r>
              <a:rPr lang="en-US" altLang="ko-KR" dirty="0"/>
              <a:t> la </a:t>
            </a:r>
            <a:r>
              <a:rPr lang="en-US" altLang="ko-KR" dirty="0" err="1"/>
              <a:t>exploración</a:t>
            </a:r>
            <a:r>
              <a:rPr lang="en-US" altLang="ko-KR" dirty="0"/>
              <a:t> de </a:t>
            </a:r>
            <a:r>
              <a:rPr lang="en-US" altLang="ko-KR" dirty="0" err="1"/>
              <a:t>los</a:t>
            </a:r>
            <a:r>
              <a:rPr lang="en-US" altLang="ko-KR" dirty="0"/>
              <a:t> csv </a:t>
            </a:r>
            <a:r>
              <a:rPr lang="en-US" altLang="ko-KR" dirty="0" err="1"/>
              <a:t>proporcionados</a:t>
            </a:r>
            <a:r>
              <a:rPr lang="en-US" altLang="ko-KR" dirty="0"/>
              <a:t>,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cuales</a:t>
            </a:r>
            <a:r>
              <a:rPr lang="en-US" altLang="ko-KR" dirty="0"/>
              <a:t> </a:t>
            </a:r>
            <a:r>
              <a:rPr lang="en-US" altLang="ko-KR" dirty="0" err="1"/>
              <a:t>contienen</a:t>
            </a:r>
            <a:r>
              <a:rPr lang="en-US" altLang="ko-KR" dirty="0"/>
              <a:t> informacion</a:t>
            </a:r>
          </a:p>
          <a:p>
            <a:r>
              <a:rPr lang="en-US" altLang="ko-KR" dirty="0" err="1"/>
              <a:t>sobre</a:t>
            </a:r>
            <a:r>
              <a:rPr lang="en-US" altLang="ko-KR" dirty="0"/>
              <a:t>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vuelos</a:t>
            </a:r>
            <a:r>
              <a:rPr lang="en-US" altLang="ko-KR" dirty="0"/>
              <a:t>, </a:t>
            </a:r>
            <a:r>
              <a:rPr lang="en-US" altLang="ko-KR" dirty="0" err="1"/>
              <a:t>aerolineas</a:t>
            </a:r>
            <a:r>
              <a:rPr lang="en-US" altLang="ko-KR" dirty="0"/>
              <a:t>, </a:t>
            </a:r>
            <a:r>
              <a:rPr lang="en-US" altLang="ko-KR" dirty="0" err="1"/>
              <a:t>aeropuertos</a:t>
            </a:r>
            <a:r>
              <a:rPr lang="en-US" altLang="ko-KR" dirty="0"/>
              <a:t>, </a:t>
            </a:r>
            <a:r>
              <a:rPr lang="en-US" altLang="ko-KR" dirty="0" err="1"/>
              <a:t>aviones</a:t>
            </a:r>
            <a:r>
              <a:rPr lang="en-US" altLang="ko-KR" dirty="0"/>
              <a:t> y </a:t>
            </a:r>
            <a:r>
              <a:rPr lang="en-US" altLang="ko-KR" dirty="0" err="1"/>
              <a:t>clima</a:t>
            </a:r>
            <a:r>
              <a:rPr lang="en-US" altLang="ko-KR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89759-F136-F22A-FA2C-A973BB91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903"/>
            <a:ext cx="9144000" cy="3512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1</a:t>
            </a:r>
            <a:r>
              <a:rPr lang="en-US" altLang="ko-KR" dirty="0"/>
              <a:t>. </a:t>
            </a:r>
            <a:r>
              <a:rPr lang="en-US" altLang="ko-KR" dirty="0" err="1"/>
              <a:t>Identificar</a:t>
            </a:r>
            <a:r>
              <a:rPr lang="en-US" altLang="ko-KR" dirty="0"/>
              <a:t> la </a:t>
            </a:r>
            <a:r>
              <a:rPr lang="en-US" altLang="ko-KR" dirty="0" err="1"/>
              <a:t>cantidad</a:t>
            </a:r>
            <a:r>
              <a:rPr lang="en-US" altLang="ko-KR" dirty="0"/>
              <a:t>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por</a:t>
            </a:r>
            <a:r>
              <a:rPr lang="en-US" altLang="ko-KR" dirty="0"/>
              <a:t> día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50D3E-710D-5101-7884-71353293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5" y="980728"/>
            <a:ext cx="3914775" cy="166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D02BCB-B322-01FE-589A-D28FDA76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16" y="1124744"/>
            <a:ext cx="9239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1</a:t>
            </a:r>
            <a:r>
              <a:rPr lang="en-US" altLang="ko-KR" dirty="0"/>
              <a:t>. </a:t>
            </a:r>
            <a:r>
              <a:rPr lang="en-US" altLang="ko-KR" dirty="0" err="1"/>
              <a:t>Identificar</a:t>
            </a:r>
            <a:r>
              <a:rPr lang="en-US" altLang="ko-KR" dirty="0"/>
              <a:t> la </a:t>
            </a:r>
            <a:r>
              <a:rPr lang="en-US" altLang="ko-KR" dirty="0" err="1"/>
              <a:t>cantidad</a:t>
            </a:r>
            <a:r>
              <a:rPr lang="en-US" altLang="ko-KR" dirty="0"/>
              <a:t>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por</a:t>
            </a:r>
            <a:r>
              <a:rPr lang="en-US" altLang="ko-KR" dirty="0"/>
              <a:t> día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D5264-92C3-AB49-0C34-F2D8A290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8963025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561AC-6AD6-9A37-76EE-140A0BBA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77" y="3781053"/>
            <a:ext cx="733286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2</a:t>
            </a:r>
            <a:r>
              <a:rPr lang="en-US" altLang="ko-KR" dirty="0"/>
              <a:t>. Total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mensuales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7A70E-2274-C318-E1A5-BDDA63FE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62" y="1098000"/>
            <a:ext cx="852887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9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2</a:t>
            </a:r>
            <a:r>
              <a:rPr lang="en-US" altLang="ko-KR" dirty="0"/>
              <a:t>. Total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mensuales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D95C7-B2B0-B357-F95B-31B3D535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634"/>
            <a:ext cx="9144000" cy="262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8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3</a:t>
            </a:r>
            <a:r>
              <a:rPr lang="en-US" altLang="ko-KR" dirty="0"/>
              <a:t>. Total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por</a:t>
            </a:r>
            <a:r>
              <a:rPr lang="en-US" altLang="ko-KR" dirty="0"/>
              <a:t> </a:t>
            </a:r>
            <a:r>
              <a:rPr lang="en-US" altLang="ko-KR" dirty="0" err="1"/>
              <a:t>mes</a:t>
            </a:r>
            <a:r>
              <a:rPr lang="en-US" altLang="ko-KR" dirty="0"/>
              <a:t> y </a:t>
            </a:r>
            <a:r>
              <a:rPr lang="en-US" altLang="ko-KR" dirty="0" err="1"/>
              <a:t>aeropuerto</a:t>
            </a:r>
            <a:r>
              <a:rPr lang="en-US" altLang="ko-KR" dirty="0"/>
              <a:t> de </a:t>
            </a:r>
            <a:r>
              <a:rPr lang="en-US" altLang="ko-KR" dirty="0" err="1"/>
              <a:t>origen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EA360-1577-5715-F488-7C2A7743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" y="908720"/>
            <a:ext cx="6800850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C40B2-7B05-81B6-71F6-1B2DF2403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564904"/>
            <a:ext cx="2469164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EAFFC-17A3-5390-B962-320CC6792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34" y="2582912"/>
            <a:ext cx="28727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6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3</a:t>
            </a:r>
            <a:r>
              <a:rPr lang="en-US" altLang="ko-KR" dirty="0"/>
              <a:t>. Total de </a:t>
            </a:r>
            <a:r>
              <a:rPr lang="en-US" altLang="ko-KR" dirty="0" err="1"/>
              <a:t>vuelos</a:t>
            </a:r>
            <a:r>
              <a:rPr lang="en-US" altLang="ko-KR" dirty="0"/>
              <a:t> </a:t>
            </a:r>
            <a:r>
              <a:rPr lang="en-US" altLang="ko-KR" dirty="0" err="1"/>
              <a:t>por</a:t>
            </a:r>
            <a:r>
              <a:rPr lang="en-US" altLang="ko-KR" dirty="0"/>
              <a:t> </a:t>
            </a:r>
            <a:r>
              <a:rPr lang="en-US" altLang="ko-KR" dirty="0" err="1"/>
              <a:t>mes</a:t>
            </a:r>
            <a:r>
              <a:rPr lang="en-US" altLang="ko-KR" dirty="0"/>
              <a:t> y </a:t>
            </a:r>
            <a:r>
              <a:rPr lang="en-US" altLang="ko-KR" dirty="0" err="1"/>
              <a:t>aeropuerto</a:t>
            </a:r>
            <a:r>
              <a:rPr lang="en-US" altLang="ko-KR" dirty="0"/>
              <a:t> de </a:t>
            </a:r>
            <a:r>
              <a:rPr lang="en-US" altLang="ko-KR" dirty="0" err="1"/>
              <a:t>origen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6ED4A-5B86-9D9E-D970-3AB0463C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655"/>
            <a:ext cx="9144000" cy="237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FC0B9-0D23-29DB-EDC5-AD8B7FCF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8" y="3412976"/>
            <a:ext cx="674542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3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ko-KR" dirty="0"/>
              <a:t>4. Identificar países de destino y cantidad de vuelos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4158-4C9E-1015-BAFD-CA1F5A42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6066964" cy="3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8DAC5-16CB-1D6B-FF08-EF7131E1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66" y="4615893"/>
            <a:ext cx="713333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6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ko-KR" dirty="0"/>
              <a:t>5. Identificar aeropuertos de destino y cantidad de vuelos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B2B45-201A-20C4-6845-B4B8F658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6884530" cy="1656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01DBF-F26D-1DC8-0D6A-51032FE3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89" y="3140968"/>
            <a:ext cx="562231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4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ko-KR" dirty="0"/>
              <a:t>5. Identificar aeropuertos de destino y cantidad de vuelos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E19DF-6F59-259D-56A1-DB636A75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124744"/>
            <a:ext cx="90297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10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altLang="ko-KR" dirty="0"/>
              <a:t>5. Identificar aeropuertos de destino y cantidad de vuelos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75E0-A047-B25C-7DF9-D81AD297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32" y="738000"/>
            <a:ext cx="376093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Creación</a:t>
            </a:r>
            <a:r>
              <a:rPr lang="en-US" altLang="ko-KR" dirty="0"/>
              <a:t> de la base de </a:t>
            </a:r>
            <a:r>
              <a:rPr lang="en-US" altLang="ko-KR" dirty="0" err="1"/>
              <a:t>datos</a:t>
            </a:r>
            <a:r>
              <a:rPr lang="en-US" altLang="ko-KR" dirty="0"/>
              <a:t> </a:t>
            </a:r>
            <a:r>
              <a:rPr lang="en-US" altLang="ko-KR" dirty="0" err="1"/>
              <a:t>en</a:t>
            </a:r>
            <a:r>
              <a:rPr lang="en-US" altLang="ko-KR" dirty="0"/>
              <a:t> AWS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648072"/>
          </a:xfrm>
        </p:spPr>
        <p:txBody>
          <a:bodyPr/>
          <a:lstStyle/>
          <a:p>
            <a:r>
              <a:rPr lang="en-US" altLang="ko-KR" dirty="0"/>
              <a:t>Una </a:t>
            </a:r>
            <a:r>
              <a:rPr lang="en-US" altLang="ko-KR" dirty="0" err="1"/>
              <a:t>vez</a:t>
            </a:r>
            <a:r>
              <a:rPr lang="en-US" altLang="ko-KR" dirty="0"/>
              <a:t> se </a:t>
            </a:r>
            <a:r>
              <a:rPr lang="en-US" altLang="ko-KR" dirty="0" err="1"/>
              <a:t>exploraron</a:t>
            </a:r>
            <a:r>
              <a:rPr lang="en-US" altLang="ko-KR" dirty="0"/>
              <a:t> </a:t>
            </a:r>
            <a:r>
              <a:rPr lang="en-US" altLang="ko-KR" dirty="0" err="1"/>
              <a:t>los</a:t>
            </a:r>
            <a:r>
              <a:rPr lang="en-US" altLang="ko-KR" dirty="0"/>
              <a:t> </a:t>
            </a:r>
            <a:r>
              <a:rPr lang="en-US" altLang="ko-KR" dirty="0" err="1"/>
              <a:t>datos</a:t>
            </a:r>
            <a:r>
              <a:rPr lang="en-US" altLang="ko-KR" dirty="0"/>
              <a:t>, se </a:t>
            </a:r>
            <a:r>
              <a:rPr lang="en-US" altLang="ko-KR" dirty="0" err="1"/>
              <a:t>procedió</a:t>
            </a:r>
            <a:r>
              <a:rPr lang="en-US" altLang="ko-KR" dirty="0"/>
              <a:t> a la </a:t>
            </a:r>
            <a:r>
              <a:rPr lang="en-US" altLang="ko-KR" dirty="0" err="1"/>
              <a:t>creación</a:t>
            </a:r>
            <a:r>
              <a:rPr lang="en-US" altLang="ko-KR" dirty="0"/>
              <a:t> de la base de </a:t>
            </a:r>
            <a:r>
              <a:rPr lang="en-US" altLang="ko-KR" dirty="0" err="1"/>
              <a:t>datos</a:t>
            </a:r>
            <a:r>
              <a:rPr lang="en-US" altLang="ko-KR" dirty="0"/>
              <a:t> y la </a:t>
            </a:r>
            <a:r>
              <a:rPr lang="en-US" altLang="ko-KR" dirty="0" err="1"/>
              <a:t>instancia</a:t>
            </a:r>
            <a:r>
              <a:rPr lang="en-US" altLang="ko-KR" dirty="0"/>
              <a:t> </a:t>
            </a:r>
            <a:r>
              <a:rPr lang="en-US" altLang="ko-KR" dirty="0" err="1"/>
              <a:t>en</a:t>
            </a:r>
            <a:r>
              <a:rPr lang="en-US" altLang="ko-KR" dirty="0"/>
              <a:t> AWS.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6193F72-2FB7-29AD-C53B-BE8D0556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317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41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6. Total de vuelos por </a:t>
            </a:r>
            <a:r>
              <a:rPr lang="es-MX" altLang="ko-KR" dirty="0" err="1"/>
              <a:t>aerolinea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9C25C-51AC-293D-B01E-F0ABF2B0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6096000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FB10F-99A8-40B7-E6E4-C0501E22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65" y="3120918"/>
            <a:ext cx="414653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8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6. Total de vuelos por </a:t>
            </a:r>
            <a:r>
              <a:rPr lang="es-MX" altLang="ko-KR" dirty="0" err="1"/>
              <a:t>aerolinea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2BAAF-27EB-C67E-5726-66A61B530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4" y="1772816"/>
            <a:ext cx="8935472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06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6. Total de vuelos por </a:t>
            </a:r>
            <a:r>
              <a:rPr lang="es-MX" altLang="ko-KR" dirty="0" err="1"/>
              <a:t>aerolinea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4848F-2AD3-DBE0-C533-664DE14A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6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1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7. Total de millas acumuladas por </a:t>
            </a:r>
            <a:r>
              <a:rPr lang="es-MX" altLang="ko-KR" dirty="0" err="1"/>
              <a:t>aerolineas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F712D-1247-71E7-FB94-68C930A2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6667500" cy="155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1718E-3F35-B66B-7857-1EDC6B8D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893361"/>
            <a:ext cx="43223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9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7. Total de millas acumuladas por </a:t>
            </a:r>
            <a:r>
              <a:rPr lang="es-MX" altLang="ko-KR" dirty="0" err="1"/>
              <a:t>aerolineas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4162A-C485-970C-81C7-7510DE99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8077200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1421B-63F4-18C4-F3F5-837AB290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05" y="4243950"/>
            <a:ext cx="74393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2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8. Total de vuelos por fabricante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38C6-F558-ECA7-9603-1BF6126A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6" y="908720"/>
            <a:ext cx="691515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C5265-2AD0-CB10-61EF-852639A0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3149493"/>
            <a:ext cx="3400425" cy="3152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CD11A-E44F-D6C1-E29F-6A3D9036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400400"/>
            <a:ext cx="33623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8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8. Total de vuelos por fabricante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E70BD-BADF-8C92-7738-A1640A4F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57350"/>
            <a:ext cx="88296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7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8. Total de vuelos por fabricante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70095-9362-F511-8C4A-46D95DF8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792"/>
            <a:ext cx="9144000" cy="27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42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9. Tiempo de vuelo por aerolínea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8891C-8F81-0477-F625-372C91F4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" y="980728"/>
            <a:ext cx="68961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A6696-DF2E-B2D4-1B56-BAF048DC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996952"/>
            <a:ext cx="36235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9. Tiempo de vuelo por aerolínea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1CE62-C8BA-98A6-9E7B-250DF405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2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0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Creación</a:t>
            </a:r>
            <a:r>
              <a:rPr lang="en-US" altLang="ko-KR" dirty="0"/>
              <a:t> de la </a:t>
            </a:r>
            <a:r>
              <a:rPr lang="en-US" altLang="ko-KR" dirty="0" err="1"/>
              <a:t>Instancia</a:t>
            </a:r>
            <a:r>
              <a:rPr lang="en-US" altLang="ko-KR" dirty="0"/>
              <a:t> </a:t>
            </a:r>
            <a:r>
              <a:rPr lang="en-US" altLang="ko-KR" dirty="0" err="1"/>
              <a:t>en</a:t>
            </a:r>
            <a:r>
              <a:rPr lang="en-US" altLang="ko-KR" dirty="0"/>
              <a:t> AWS</a:t>
            </a:r>
            <a:endParaRPr lang="ko-KR" alt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4FC1EB-3033-EFE4-0146-B7053743C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9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358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9. Tiempo de vuelo por aerolínea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0D58E-34CB-791A-B8DE-B60DB2DF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318"/>
            <a:ext cx="9144000" cy="42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76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10. Cantidad de vuelos por tipo de motor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56FC0-150A-409F-A6CE-F888D33B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6578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8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altLang="ko-KR" dirty="0"/>
              <a:t>10. Cantidad de vuelos por tipo de motor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7B7E0-BF7A-B62D-CEF7-751EE715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426"/>
            <a:ext cx="9144000" cy="42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65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382913" y="2564904"/>
            <a:ext cx="5579734" cy="1244506"/>
          </a:xfrm>
        </p:spPr>
        <p:txBody>
          <a:bodyPr/>
          <a:lstStyle/>
          <a:p>
            <a:r>
              <a:rPr lang="en-US" altLang="ko-KR" dirty="0">
                <a:solidFill>
                  <a:srgbClr val="3A89B7"/>
                </a:solidFill>
              </a:rPr>
              <a:t>G</a:t>
            </a:r>
            <a:r>
              <a:rPr lang="en-US" altLang="ko-KR" dirty="0"/>
              <a:t>RACIAS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Conexión</a:t>
            </a:r>
            <a:r>
              <a:rPr lang="en-US" altLang="ko-KR" dirty="0"/>
              <a:t> de la </a:t>
            </a:r>
            <a:r>
              <a:rPr lang="en-US" altLang="ko-KR" dirty="0" err="1"/>
              <a:t>instancia</a:t>
            </a:r>
            <a:r>
              <a:rPr lang="en-US" altLang="ko-KR" dirty="0"/>
              <a:t> a </a:t>
            </a:r>
            <a:r>
              <a:rPr lang="en-US" altLang="ko-KR" dirty="0" err="1"/>
              <a:t>DBeaver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EB39-0996-EAD7-20F0-246276F9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" y="1196752"/>
            <a:ext cx="9151218" cy="50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Creación</a:t>
            </a:r>
            <a:r>
              <a:rPr lang="en-US" altLang="ko-KR" dirty="0"/>
              <a:t> de scripts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en-US" altLang="ko-KR" dirty="0" err="1"/>
              <a:t>DBeaver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0FEAE-A101-8153-2D65-566CB532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37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Creación</a:t>
            </a:r>
            <a:r>
              <a:rPr lang="en-US" altLang="ko-KR" dirty="0"/>
              <a:t> de scripts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en-US" altLang="ko-KR" dirty="0" err="1"/>
              <a:t>DBeaver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2C6FD-9ABB-78E6-A91D-3D640A3B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844824"/>
            <a:ext cx="3838575" cy="473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2573B-21A8-CF4D-EDBC-152DDB3F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78749"/>
            <a:ext cx="383151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11095</TotalTime>
  <Words>825</Words>
  <Application>Microsoft Office PowerPoint</Application>
  <PresentationFormat>On-screen Show (4:3)</PresentationFormat>
  <Paragraphs>95</Paragraphs>
  <Slides>63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맑은 고딕</vt:lpstr>
      <vt:lpstr>Calibri Light</vt:lpstr>
      <vt:lpstr>굴림체</vt:lpstr>
      <vt:lpstr>Arial</vt:lpstr>
      <vt:lpstr>Office 테마</vt:lpstr>
      <vt:lpstr>Proyecto Final  Ciencia de Datos en Python</vt:lpstr>
      <vt:lpstr>PowerPoint Presentation</vt:lpstr>
      <vt:lpstr>PowerPoint Presentation</vt:lpstr>
      <vt:lpstr>Exploración de los datos</vt:lpstr>
      <vt:lpstr>Creación de la base de datos en AWS</vt:lpstr>
      <vt:lpstr>Creación de la Instancia en AWS</vt:lpstr>
      <vt:lpstr>Conexión de la instancia a DBeaver </vt:lpstr>
      <vt:lpstr>Creación de scripts en DBeaver</vt:lpstr>
      <vt:lpstr>Creación de scripts en DBeaver</vt:lpstr>
      <vt:lpstr>Creación del archivo txt en Python para conectarse a SQL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Vinculación de Python con el txt, SQL y los archivos CSV</vt:lpstr>
      <vt:lpstr>PowerPoint Presentation</vt:lpstr>
      <vt:lpstr>1. ¿En qué país y que avión se encuentra entre el 85% y el 70% de la cantidad de aterrizajes? Proporcione el nombre del país y el nombre del avión.</vt:lpstr>
      <vt:lpstr>1. ¿En qué país y que avión se encuentra entre el 85% y el 70% de la cantidad de aterrizajes? Proporcione el nombre del país y el nombre del avión.</vt:lpstr>
      <vt:lpstr>1. ¿En qué país y que avión se encuentra entre el 85% y el 70% de la cantidad de aterrizajes? Proporcione el nombre del país y el nombre del avión.</vt:lpstr>
      <vt:lpstr>2. ¿Indique cuál es el aeropuerto con la temperatura más alta registrada en los datos?</vt:lpstr>
      <vt:lpstr>2. ¿Indique cuál es el aeropuerto con la temperatura más alta registrada en los datos?</vt:lpstr>
      <vt:lpstr>3. ¿Cuál es la aerolínea con la menor cantidad de vuelos registrados, indique cuantos vuelos, el código de la aerolínea, y el nombre completo?</vt:lpstr>
      <vt:lpstr>4. Indique la media, median, mínimo, máximo y desviación estándar de las millas recorridas por cada avión, debe mostrar el nombre del avión y la información estadística en columnas adicionales</vt:lpstr>
      <vt:lpstr>5. Muestre un cubo de información incluyendo la información de todas las tablas proporcionadas.</vt:lpstr>
      <vt:lpstr>5. a. Indique la cantidad de filas y columnas</vt:lpstr>
      <vt:lpstr>5. b. Indique cuántas y cuáles son las variables categóricas, continuas, discretas y de fecha y hora.</vt:lpstr>
      <vt:lpstr>5. b. Indique cuántas y cuáles son las variables categóricas, continuas, discretas y de fecha y hora.</vt:lpstr>
      <vt:lpstr>5. b. Indique cuántas y cuáles son las variables categóricas, continuas, discretas y de fecha y hora.</vt:lpstr>
      <vt:lpstr>5. c. Muestra de gráficas</vt:lpstr>
      <vt:lpstr>5. c. Muestra de gráficas</vt:lpstr>
      <vt:lpstr>5. c. Muestra de gráficas</vt:lpstr>
      <vt:lpstr>PowerPoint Presentation</vt:lpstr>
      <vt:lpstr>1. Identificar la cantidad de vuelos por día</vt:lpstr>
      <vt:lpstr>1. Identificar la cantidad de vuelos por día</vt:lpstr>
      <vt:lpstr>2. Total de vuelos mensuales</vt:lpstr>
      <vt:lpstr>2. Total de vuelos mensuales</vt:lpstr>
      <vt:lpstr>3. Total de vuelos por mes y aeropuerto de origen</vt:lpstr>
      <vt:lpstr>3. Total de vuelos por mes y aeropuerto de origen</vt:lpstr>
      <vt:lpstr>4. Identificar países de destino y cantidad de vuelos</vt:lpstr>
      <vt:lpstr>5. Identificar aeropuertos de destino y cantidad de vuelos</vt:lpstr>
      <vt:lpstr>5. Identificar aeropuertos de destino y cantidad de vuelos</vt:lpstr>
      <vt:lpstr>5. Identificar aeropuertos de destino y cantidad de vuelos</vt:lpstr>
      <vt:lpstr>6. Total de vuelos por aerolinea</vt:lpstr>
      <vt:lpstr>6. Total de vuelos por aerolinea</vt:lpstr>
      <vt:lpstr>6. Total de vuelos por aerolinea</vt:lpstr>
      <vt:lpstr>7. Total de millas acumuladas por aerolineas</vt:lpstr>
      <vt:lpstr>7. Total de millas acumuladas por aerolineas</vt:lpstr>
      <vt:lpstr>8. Total de vuelos por fabricante</vt:lpstr>
      <vt:lpstr>8. Total de vuelos por fabricante</vt:lpstr>
      <vt:lpstr>8. Total de vuelos por fabricante</vt:lpstr>
      <vt:lpstr>9. Tiempo de vuelo por aerolínea</vt:lpstr>
      <vt:lpstr>9. Tiempo de vuelo por aerolínea</vt:lpstr>
      <vt:lpstr>9. Tiempo de vuelo por aerolínea</vt:lpstr>
      <vt:lpstr>10. Cantidad de vuelos por tipo de motor</vt:lpstr>
      <vt:lpstr>10. Cantidad de vuelos por tipo de motor</vt:lpstr>
      <vt:lpstr>GRACIAS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René Ronaldo Godoy Mejía</cp:lastModifiedBy>
  <cp:revision>32</cp:revision>
  <dcterms:created xsi:type="dcterms:W3CDTF">2010-02-01T08:03:16Z</dcterms:created>
  <dcterms:modified xsi:type="dcterms:W3CDTF">2024-04-12T02:33:56Z</dcterms:modified>
  <cp:category>www.slidemembers.com</cp:category>
</cp:coreProperties>
</file>